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5" r:id="rId2"/>
  </p:sldMasterIdLst>
  <p:notesMasterIdLst>
    <p:notesMasterId r:id="rId29"/>
  </p:notesMasterIdLst>
  <p:sldIdLst>
    <p:sldId id="305" r:id="rId3"/>
    <p:sldId id="261" r:id="rId4"/>
    <p:sldId id="312" r:id="rId5"/>
    <p:sldId id="310" r:id="rId6"/>
    <p:sldId id="311" r:id="rId7"/>
    <p:sldId id="259" r:id="rId8"/>
    <p:sldId id="260" r:id="rId9"/>
    <p:sldId id="262" r:id="rId10"/>
    <p:sldId id="275" r:id="rId11"/>
    <p:sldId id="263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64" r:id="rId21"/>
    <p:sldId id="306" r:id="rId22"/>
    <p:sldId id="276" r:id="rId23"/>
    <p:sldId id="308" r:id="rId24"/>
    <p:sldId id="309" r:id="rId25"/>
    <p:sldId id="307" r:id="rId26"/>
    <p:sldId id="273" r:id="rId27"/>
    <p:sldId id="31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CC71"/>
    <a:srgbClr val="F39C12"/>
    <a:srgbClr val="E74C3C"/>
    <a:srgbClr val="27AE60"/>
    <a:srgbClr val="C0392B"/>
    <a:srgbClr val="D35400"/>
    <a:srgbClr val="E67E22"/>
    <a:srgbClr val="F1C40F"/>
    <a:srgbClr val="16A085"/>
    <a:srgbClr val="1ABC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6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6E341-2063-4E51-97D7-24F79278A07D}" type="datetimeFigureOut">
              <a:rPr lang="en-US" smtClean="0"/>
              <a:t>11/5/2019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C393F0-0011-41EC-A925-AC7296CEFC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3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1264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C393F0-0011-41EC-A925-AC7296CEFC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6977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C393F0-0011-41EC-A925-AC7296CEFC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684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C393F0-0011-41EC-A925-AC7296CEFC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9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66E78-798B-4A42-9059-FEEE353D431C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138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B5562-0FEE-4E6C-B11D-C0047F7ECB9A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9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772D1-8CE3-4C95-AAEE-B231AF412D1E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95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5D8811-D8E0-48AB-A84B-62EEC3DCD26F}" type="datetime7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Nov-19</a:t>
            </a:fld>
            <a:endParaRPr kumimoji="0" lang="en-I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7324E2-95D1-44EF-ADD6-8E47809E8411}" type="slidenum">
              <a:rPr kumimoji="0" lang="en-I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Mangal" panose="02040503050203030202" pitchFamily="18" charset="0"/>
              </a:rPr>
              <a:t>Esc101, MDArrays</a:t>
            </a:r>
            <a:endParaRPr kumimoji="0" lang="hi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236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  <a:latin typeface="Nexa Bold Regular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057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7159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/>
                </a:solidFill>
                <a:latin typeface="Nexa Bold Regular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767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8588" y="1185462"/>
            <a:ext cx="5661212" cy="49915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85462"/>
            <a:ext cx="5661212" cy="49915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848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148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348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1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94F5-0A30-41E6-8152-2D47B2D3ADB6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57E59-6D3B-4672-ABEC-C18EF72EB031}"/>
              </a:ext>
            </a:extLst>
          </p:cNvPr>
          <p:cNvSpPr/>
          <p:nvPr userDrawn="1"/>
        </p:nvSpPr>
        <p:spPr>
          <a:xfrm>
            <a:off x="10896600" y="5441950"/>
            <a:ext cx="1295400" cy="141604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01200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2"/>
                </a:solidFill>
                <a:latin typeface="Nexa Bold Regular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4656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2"/>
                </a:solidFill>
                <a:latin typeface="Nexa Bold Regular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3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92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88A9-5B8B-4CFE-9098-C79CBACC18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808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5093-89A5-490B-81CD-9EA7C21B2AC6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325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579E8-A164-4387-BE00-86C47522A108}" type="datetime7">
              <a:rPr lang="en-US" smtClean="0"/>
              <a:t>Nov-19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416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53B0-3A58-4423-B49F-39902EB2B1B2}" type="datetime7">
              <a:rPr lang="en-US" smtClean="0"/>
              <a:t>Nov-19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655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353FB-8196-4B15-A6C1-07BA8CE2F732}" type="datetime7">
              <a:rPr lang="en-US" smtClean="0"/>
              <a:t>Nov-19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508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B49E-D3A4-4639-A98A-D4186D4BD7AF}" type="datetime7">
              <a:rPr lang="en-US" smtClean="0"/>
              <a:t>Nov-19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78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0037-9D7A-42E9-ACEE-3CA8270B68CE}" type="datetime7">
              <a:rPr lang="en-US" smtClean="0"/>
              <a:t>Nov-19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063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E119-339A-46B2-9691-9920B48EE24F}" type="datetime7">
              <a:rPr lang="en-US" smtClean="0"/>
              <a:t>Nov-19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Esc101, MDArrays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39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51517-A6DE-4F15-BF45-754A0EDEE3B5}" type="datetime7">
              <a:rPr lang="en-US" smtClean="0"/>
              <a:t>Nov-19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Esc101, MDArrays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84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588" y="1"/>
            <a:ext cx="11474824" cy="1006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8588" y="1085531"/>
            <a:ext cx="11474824" cy="5176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8588" y="6356350"/>
            <a:ext cx="1586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7030A0"/>
                </a:solidFill>
                <a:latin typeface="Nexa Bold Regular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5341" y="6356350"/>
            <a:ext cx="9412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exa Book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8282" y="6356350"/>
            <a:ext cx="4751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7030A0"/>
                </a:solidFill>
                <a:latin typeface="Nexa Bold Regular" panose="02000000000000000000" pitchFamily="2" charset="0"/>
              </a:defRPr>
            </a:lvl1pPr>
          </a:lstStyle>
          <a:p>
            <a:fld id="{9EAD88A9-5B8B-4CFE-9098-C79CBACC183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785632" y="5242476"/>
            <a:ext cx="1406368" cy="1615524"/>
            <a:chOff x="4018863" y="2225751"/>
            <a:chExt cx="1406368" cy="1615524"/>
          </a:xfrm>
        </p:grpSpPr>
        <p:sp>
          <p:nvSpPr>
            <p:cNvPr id="8" name="TextBox 7"/>
            <p:cNvSpPr txBox="1"/>
            <p:nvPr/>
          </p:nvSpPr>
          <p:spPr>
            <a:xfrm>
              <a:off x="4018865" y="3579665"/>
              <a:ext cx="14063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100" dirty="0">
                  <a:solidFill>
                    <a:srgbClr val="7030A0"/>
                  </a:solidFill>
                  <a:latin typeface="Nexa Bold Regular" panose="02000000000000000000" pitchFamily="2" charset="0"/>
                </a:rPr>
                <a:t>ESC101</a:t>
              </a:r>
              <a:endParaRPr lang="en-US" sz="1100" dirty="0">
                <a:solidFill>
                  <a:srgbClr val="7030A0"/>
                </a:solidFill>
                <a:latin typeface="Nexa Bold Regular" panose="02000000000000000000" pitchFamily="2" charset="0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8864" y="2225751"/>
              <a:ext cx="1406366" cy="140636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018863" y="2225751"/>
              <a:ext cx="1406367" cy="1615524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181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7030A0"/>
          </a:solidFill>
          <a:latin typeface="Nexa Bold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exa Book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exa Book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exa Book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exa Book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exa Book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ctrTitle"/>
          </p:nvPr>
        </p:nvSpPr>
        <p:spPr>
          <a:xfrm>
            <a:off x="971107" y="3948223"/>
            <a:ext cx="10363200" cy="1828800"/>
          </a:xfrm>
          <a:prstGeom prst="rect">
            <a:avLst/>
          </a:prstGeom>
        </p:spPr>
        <p:txBody>
          <a:bodyPr>
            <a:normAutofit/>
          </a:bodyPr>
          <a:lstStyle>
            <a:lvl1pPr defTabSz="859536">
              <a:defRPr sz="4136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sz="4000" dirty="0">
                <a:solidFill>
                  <a:schemeClr val="bg1"/>
                </a:solidFill>
                <a:latin typeface="Garamond" panose="02020404030301010803" pitchFamily="18" charset="0"/>
              </a:rPr>
              <a:t>ESC101: </a:t>
            </a:r>
            <a:r>
              <a:rPr lang="en-IN" sz="4000" dirty="0">
                <a:solidFill>
                  <a:schemeClr val="bg1"/>
                </a:solidFill>
                <a:latin typeface="Garamond" panose="02020404030301010803" pitchFamily="18" charset="0"/>
              </a:rPr>
              <a:t>Fundamentals of </a:t>
            </a:r>
            <a:r>
              <a:rPr sz="4000" dirty="0">
                <a:solidFill>
                  <a:schemeClr val="bg1"/>
                </a:solidFill>
                <a:latin typeface="Garamond" panose="02020404030301010803" pitchFamily="18" charset="0"/>
              </a:rPr>
              <a:t>Computing</a:t>
            </a:r>
          </a:p>
        </p:txBody>
      </p:sp>
      <p:sp>
        <p:nvSpPr>
          <p:cNvPr id="244" name="Shape 244"/>
          <p:cNvSpPr>
            <a:spLocks noGrp="1"/>
          </p:cNvSpPr>
          <p:nvPr>
            <p:ph type="subTitle" idx="1"/>
          </p:nvPr>
        </p:nvSpPr>
        <p:spPr>
          <a:xfrm>
            <a:off x="1489791" y="2509785"/>
            <a:ext cx="9212418" cy="107493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3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>
              <a:spcBef>
                <a:spcPts val="840"/>
              </a:spcBef>
            </a:pPr>
            <a:r>
              <a:rPr lang="en-IN" sz="6000" b="1" dirty="0">
                <a:solidFill>
                  <a:srgbClr val="FFC000"/>
                </a:solidFill>
                <a:latin typeface="Garamond" panose="02020404030301010803" pitchFamily="18" charset="0"/>
              </a:rPr>
              <a:t>Sorting Algorithms</a:t>
            </a:r>
            <a:endParaRPr lang="en-IN" sz="4000" b="1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0F7F2-3251-4B5A-B977-DE08A7BBE4FC}"/>
              </a:ext>
            </a:extLst>
          </p:cNvPr>
          <p:cNvSpPr txBox="1"/>
          <p:nvPr/>
        </p:nvSpPr>
        <p:spPr>
          <a:xfrm>
            <a:off x="4569130" y="5181600"/>
            <a:ext cx="28694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Verdana"/>
                <a:cs typeface="Verdana"/>
                <a:sym typeface="Verdana"/>
              </a:rPr>
              <a:t>  Piyush</a:t>
            </a: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Garamond" panose="02020404030301010803" pitchFamily="18" charset="0"/>
                <a:ea typeface="Verdana"/>
                <a:cs typeface="Verdana"/>
                <a:sym typeface="Verdana"/>
              </a:rPr>
              <a:t> </a:t>
            </a: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Verdana"/>
                <a:cs typeface="Verdana"/>
                <a:sym typeface="Verdana"/>
              </a:rPr>
              <a:t>Rai</a:t>
            </a: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4400" b="1" i="0" u="none" strike="noStrike" kern="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0C3E23-A318-4D2F-97EE-E4840FA51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Brute Force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88" y="2261937"/>
            <a:ext cx="11474824" cy="3999797"/>
          </a:xfrm>
        </p:spPr>
        <p:txBody>
          <a:bodyPr>
            <a:normAutofit/>
          </a:bodyPr>
          <a:lstStyle/>
          <a:p>
            <a:r>
              <a:rPr lang="en-IN" dirty="0"/>
              <a:t>Is the element 4 </a:t>
            </a:r>
            <a:r>
              <a:rPr lang="en-US" dirty="0"/>
              <a:t>present in the array?</a:t>
            </a:r>
          </a:p>
          <a:p>
            <a:pPr lvl="1"/>
            <a:r>
              <a:rPr lang="en-IN" dirty="0"/>
              <a:t>Can search the array from left to right or right to left</a:t>
            </a:r>
          </a:p>
          <a:p>
            <a:pPr lvl="1"/>
            <a:r>
              <a:rPr lang="en-IN" dirty="0">
                <a:latin typeface="Lucida Sans Typewriter" panose="020B0509030504030204" pitchFamily="49" charset="0"/>
              </a:rPr>
              <a:t> </a:t>
            </a:r>
            <a:r>
              <a:rPr lang="en-IN" sz="2000" dirty="0">
                <a:latin typeface="Lucida Sans Typewriter" panose="020B0509030504030204" pitchFamily="49" charset="0"/>
              </a:rPr>
              <a:t>for(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=0;i&lt;11;i++) if(a[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]==4) return 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; return -1;</a:t>
            </a:r>
          </a:p>
          <a:p>
            <a:pPr lvl="1"/>
            <a:r>
              <a:rPr lang="en-IN" dirty="0">
                <a:latin typeface="Lucida Sans Typewriter" panose="020B0509030504030204" pitchFamily="49" charset="0"/>
              </a:rPr>
              <a:t> </a:t>
            </a:r>
            <a:r>
              <a:rPr lang="en-IN" sz="2000" dirty="0">
                <a:latin typeface="Lucida Sans Typewriter" panose="020B0509030504030204" pitchFamily="49" charset="0"/>
              </a:rPr>
              <a:t>for(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=10;i&gt;=0;i--) if(a[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]==4) return </a:t>
            </a:r>
            <a:r>
              <a:rPr lang="en-IN" sz="2000" dirty="0" err="1">
                <a:latin typeface="Lucida Sans Typewriter" panose="020B0509030504030204" pitchFamily="49" charset="0"/>
              </a:rPr>
              <a:t>i</a:t>
            </a:r>
            <a:r>
              <a:rPr lang="en-IN" sz="2000" dirty="0">
                <a:latin typeface="Lucida Sans Typewriter" panose="020B0509030504030204" pitchFamily="49" charset="0"/>
              </a:rPr>
              <a:t>; return -1;</a:t>
            </a:r>
          </a:p>
          <a:p>
            <a:pPr lvl="1"/>
            <a:r>
              <a:rPr lang="en-IN" dirty="0"/>
              <a:t>Searching from left seems faster for the query 4</a:t>
            </a:r>
            <a:endParaRPr lang="en-IN" b="0" dirty="0"/>
          </a:p>
          <a:p>
            <a:r>
              <a:rPr lang="en-IN" dirty="0"/>
              <a:t>Is the element 3 present in the array?</a:t>
            </a:r>
          </a:p>
          <a:p>
            <a:r>
              <a:rPr lang="en-IN" dirty="0"/>
              <a:t>Is the element 5 present in the array?</a:t>
            </a:r>
          </a:p>
          <a:p>
            <a:r>
              <a:rPr lang="en-IN" dirty="0"/>
              <a:t>If there are N elements in the array we have to do at least N operations (to verify absence) - can we do any better?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858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6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20281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81974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9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43667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05360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67053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28746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90439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852132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2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13825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3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97551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09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2261937"/>
                <a:ext cx="11474824" cy="3999797"/>
              </a:xfrm>
            </p:spPr>
            <p:txBody>
              <a:bodyPr>
                <a:normAutofit/>
              </a:bodyPr>
              <a:lstStyle/>
              <a:p>
                <a:r>
                  <a:rPr lang="en-IN" dirty="0"/>
                  <a:t>The above array is sorted in ascending order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i="1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]≤ 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+1]</m:t>
                    </m:r>
                  </m:oMath>
                </a14:m>
                <a:endParaRPr lang="en-IN" dirty="0"/>
              </a:p>
              <a:p>
                <a:r>
                  <a:rPr lang="en-IN" dirty="0"/>
                  <a:t>Can sort arrays in descending order too i.e.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endParaRPr lang="en-IN" dirty="0"/>
              </a:p>
              <a:p>
                <a:r>
                  <a:rPr lang="en-IN" dirty="0"/>
                  <a:t>Now lets try searching again by exploiting </a:t>
                </a:r>
                <a:r>
                  <a:rPr lang="en-IN" dirty="0" err="1"/>
                  <a:t>sortedness</a:t>
                </a:r>
                <a:endParaRPr lang="en-IN" dirty="0"/>
              </a:p>
              <a:p>
                <a:r>
                  <a:rPr lang="en-IN" dirty="0"/>
                  <a:t>Crucial insight: if we are searching for the element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 and if we know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]&lt;</m:t>
                    </m:r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and array is sorted in increasing order then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for all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IN" dirty="0">
                    <a:latin typeface="Nexa Bold Regular" panose="02000000000000000000" pitchFamily="2" charset="0"/>
                  </a:rPr>
                  <a:t>Proof</a:t>
                </a:r>
                <a:r>
                  <a:rPr lang="en-IN" dirty="0"/>
                  <a:t>: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since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 and array is sorted and we know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dirty="0"/>
              </a:p>
              <a:p>
                <a:pPr lvl="1"/>
                <a:r>
                  <a:rPr lang="en-IN" dirty="0"/>
                  <a:t>Similarly, if </a:t>
                </a:r>
                <a14:m>
                  <m:oMath xmlns:m="http://schemas.openxmlformats.org/officeDocument/2006/math">
                    <m:r>
                      <a:rPr lang="en-IN" i="1" dirty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1" dirty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IN" i="1" dirty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then we also know </a:t>
                </a:r>
                <a14:m>
                  <m:oMath xmlns:m="http://schemas.openxmlformats.org/officeDocument/2006/math">
                    <m:r>
                      <a:rPr lang="en-IN" i="1" dirty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i="1" dirty="0" err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1" dirty="0" err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IN" i="1" dirty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/>
                  <a:t>for all </a:t>
                </a:r>
                <a14:m>
                  <m:oMath xmlns:m="http://schemas.openxmlformats.org/officeDocument/2006/math">
                    <m:r>
                      <a:rPr lang="en-IN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IN" i="1" dirty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r>
                  <a:rPr lang="en-IN" dirty="0"/>
                  <a:t>We will use the above to eliminate vast swathes of the array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2261937"/>
                <a:ext cx="11474824" cy="3999797"/>
              </a:xfrm>
              <a:blipFill>
                <a:blip r:embed="rId2"/>
                <a:stretch>
                  <a:fillRect l="-956" t="-24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858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20281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81974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43667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2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05360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3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67053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28746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90439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6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852132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13825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97551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9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983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</p:spPr>
            <p:txBody>
              <a:bodyPr>
                <a:normAutofit/>
              </a:bodyPr>
              <a:lstStyle/>
              <a:p>
                <a:r>
                  <a:rPr lang="en-IN" dirty="0"/>
                  <a:t>Suppose we check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==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IN" dirty="0"/>
                  <a:t> Three possible outcomes</a:t>
                </a:r>
              </a:p>
              <a:p>
                <a:pPr lvl="1"/>
                <a:r>
                  <a:rPr lang="en-IN" dirty="0"/>
                  <a:t>Case 1: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. Great we have found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. Go home and rest</a:t>
                </a:r>
              </a:p>
              <a:p>
                <a:pPr lvl="1"/>
                <a:r>
                  <a:rPr lang="en-IN" dirty="0"/>
                  <a:t>Case 2: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 (e.g.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IN" dirty="0"/>
                  <a:t>). The left half of the array can never contain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 </a:t>
                </a:r>
              </a:p>
              <a:p>
                <a:pPr lvl="2"/>
                <a:r>
                  <a:rPr lang="en-IN" dirty="0"/>
                  <a:t>Continue search on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7:11</m:t>
                        </m:r>
                      </m:e>
                    </m:d>
                  </m:oMath>
                </a14:m>
                <a:r>
                  <a:rPr lang="en-IN" dirty="0"/>
                  <a:t> -- use the same trick again </a:t>
                </a:r>
              </a:p>
              <a:p>
                <a:pPr lvl="1"/>
                <a:r>
                  <a:rPr lang="en-IN" dirty="0"/>
                  <a:t>Case 3: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 (e.g.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IN" dirty="0"/>
                  <a:t>). The right half of the array can never contain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/>
                  <a:t> </a:t>
                </a:r>
              </a:p>
              <a:p>
                <a:pPr lvl="2"/>
                <a:r>
                  <a:rPr lang="en-IN" dirty="0"/>
                  <a:t>Continue search on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IN" i="1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IN" dirty="0"/>
                  <a:t> -- use the same trick again</a:t>
                </a:r>
              </a:p>
              <a:p>
                <a:r>
                  <a:rPr lang="en-IN" dirty="0"/>
                  <a:t>So a win-win situation – we either find the element or else reduce the search space to only half of the array</a:t>
                </a:r>
              </a:p>
              <a:p>
                <a:r>
                  <a:rPr lang="en-IN" dirty="0"/>
                  <a:t>Example of the </a:t>
                </a:r>
                <a:r>
                  <a:rPr lang="en-IN" i="1" dirty="0">
                    <a:solidFill>
                      <a:srgbClr val="FF0000"/>
                    </a:solidFill>
                  </a:rPr>
                  <a:t>Divide and Conquer</a:t>
                </a:r>
                <a:r>
                  <a:rPr lang="en-IN" dirty="0">
                    <a:solidFill>
                      <a:srgbClr val="FF0000"/>
                    </a:solidFill>
                  </a:rPr>
                  <a:t> </a:t>
                </a:r>
                <a:r>
                  <a:rPr lang="en-IN" dirty="0"/>
                  <a:t>technique – divide original problem into smaller instances of the same problem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  <a:blipFill>
                <a:blip r:embed="rId2"/>
                <a:stretch>
                  <a:fillRect l="-927" t="-218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858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20281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81974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43667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2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05360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3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67053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28746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90439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6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852132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13825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97551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9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9133" y="1006075"/>
            <a:ext cx="6333423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579444" y="1006075"/>
            <a:ext cx="6333423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Down Arrow 8"/>
          <p:cNvSpPr/>
          <p:nvPr/>
        </p:nvSpPr>
        <p:spPr>
          <a:xfrm>
            <a:off x="5881526" y="308008"/>
            <a:ext cx="428947" cy="6980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806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8" grpId="1" animBg="1"/>
      <p:bldP spid="27" grpId="0" animBg="1"/>
      <p:bldP spid="27" grpId="1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</p:spPr>
            <p:txBody>
              <a:bodyPr>
                <a:normAutofit/>
              </a:bodyPr>
              <a:lstStyle/>
              <a:p>
                <a:r>
                  <a:rPr lang="en-IN" dirty="0"/>
                  <a:t>Lets take an example – search for the element 1 in the array</a:t>
                </a:r>
              </a:p>
              <a:p>
                <a:r>
                  <a:rPr lang="en-IN" dirty="0"/>
                  <a:t>We will always maintain an </a:t>
                </a:r>
                <a:r>
                  <a:rPr lang="en-IN" i="1" dirty="0"/>
                  <a:t>active range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IN" dirty="0"/>
                  <a:t> with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Initially the active range is entire array i.e.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=0,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At every time step, we check the </a:t>
                </a:r>
                <a:r>
                  <a:rPr lang="en-IN" dirty="0">
                    <a:solidFill>
                      <a:srgbClr val="FF0000"/>
                    </a:solidFill>
                  </a:rPr>
                  <a:t>middle element </a:t>
                </a:r>
                <a:r>
                  <a:rPr lang="en-IN" dirty="0">
                    <a:solidFill>
                      <a:srgbClr val="0070C0"/>
                    </a:solidFill>
                  </a:rPr>
                  <a:t>of active range</a:t>
                </a:r>
              </a:p>
              <a:p>
                <a:r>
                  <a:rPr lang="en-IN" dirty="0"/>
                  <a:t>We will ensure two things</a:t>
                </a:r>
              </a:p>
              <a:p>
                <a:pPr lvl="1"/>
                <a:r>
                  <a:rPr lang="en-IN" dirty="0"/>
                  <a:t>At all points of time, if the key we are searching for is at all present in the array, it must be present within our chosen active range</a:t>
                </a:r>
              </a:p>
              <a:p>
                <a:pPr lvl="1"/>
                <a:r>
                  <a:rPr lang="en-IN" dirty="0"/>
                  <a:t>At every time step, we will halve the size of the active range</a:t>
                </a:r>
              </a:p>
              <a:p>
                <a:r>
                  <a:rPr lang="en-IN" dirty="0"/>
                  <a:t>Will need to be careful about termination criterion – more later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  <a:blipFill>
                <a:blip r:embed="rId2"/>
                <a:stretch>
                  <a:fillRect l="-927" t="-218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858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20281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81974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43667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2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05360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3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67053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28746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90439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6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852132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13825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97551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9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9" name="Down Arrow 8"/>
          <p:cNvSpPr/>
          <p:nvPr/>
        </p:nvSpPr>
        <p:spPr>
          <a:xfrm>
            <a:off x="5881526" y="308008"/>
            <a:ext cx="428947" cy="6980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01888" y="985791"/>
            <a:ext cx="6333423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Left Bracket 9"/>
          <p:cNvSpPr/>
          <p:nvPr/>
        </p:nvSpPr>
        <p:spPr>
          <a:xfrm>
            <a:off x="205740" y="790393"/>
            <a:ext cx="291951" cy="1472665"/>
          </a:xfrm>
          <a:prstGeom prst="leftBracket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Left Bracket 28"/>
          <p:cNvSpPr/>
          <p:nvPr/>
        </p:nvSpPr>
        <p:spPr>
          <a:xfrm flipH="1">
            <a:off x="11694309" y="790392"/>
            <a:ext cx="291951" cy="1472665"/>
          </a:xfrm>
          <a:prstGeom prst="leftBracket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55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81481E-6 L -0.52304 4.81481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5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-0.26159 -3.33333E-6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ECC71"/>
                                      </p:to>
                                    </p:animClr>
                                    <p:set>
                                      <p:cBhvr>
                                        <p:cTn id="6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9" grpId="1" animBg="1"/>
      <p:bldP spid="28" grpId="0" animBg="1"/>
      <p:bldP spid="10" grpId="0" animBg="1"/>
      <p:bldP spid="29" grpId="0" animBg="1"/>
      <p:bldP spid="2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</p:spPr>
            <p:txBody>
              <a:bodyPr>
                <a:normAutofit/>
              </a:bodyPr>
              <a:lstStyle/>
              <a:p>
                <a:r>
                  <a:rPr lang="en-IN" dirty="0"/>
                  <a:t>Lets take an example – search for the element 7 in the array</a:t>
                </a:r>
              </a:p>
              <a:p>
                <a:r>
                  <a:rPr lang="en-IN" dirty="0"/>
                  <a:t>We will always maintain an </a:t>
                </a:r>
                <a:r>
                  <a:rPr lang="en-IN" i="1" dirty="0"/>
                  <a:t>active range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IN" dirty="0"/>
                  <a:t> with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Initially the active range is entire array i.e.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=0,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At every time step, we check the middle element of active range</a:t>
                </a:r>
              </a:p>
              <a:p>
                <a:r>
                  <a:rPr lang="en-IN" dirty="0"/>
                  <a:t>Invariants: we will ensure two things</a:t>
                </a:r>
              </a:p>
              <a:p>
                <a:pPr lvl="1"/>
                <a:r>
                  <a:rPr lang="en-IN" dirty="0"/>
                  <a:t>At all points of time, if the key we are searching for is at all present in the array, it must be present within our chosen active range</a:t>
                </a:r>
              </a:p>
              <a:p>
                <a:pPr lvl="1"/>
                <a:r>
                  <a:rPr lang="en-IN" dirty="0"/>
                  <a:t>At every time step, we will halve the size of the active range</a:t>
                </a:r>
              </a:p>
              <a:p>
                <a:r>
                  <a:rPr lang="en-IN" dirty="0"/>
                  <a:t>Will need to be careful about termination criterion – more later</a:t>
                </a:r>
              </a:p>
            </p:txBody>
          </p:sp>
        </mc:Choice>
        <mc:Fallback xmlns="">
          <p:sp>
            <p:nvSpPr>
              <p:cNvPr id="28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2261937"/>
                <a:ext cx="11833412" cy="4459538"/>
              </a:xfrm>
              <a:blipFill rotWithShape="0">
                <a:blip r:embed="rId2"/>
                <a:stretch>
                  <a:fillRect l="-927" t="-21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858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20281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81974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1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43667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2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05360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3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67053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28746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90439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6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852132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13825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8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975518" y="1119358"/>
            <a:ext cx="857894" cy="814736"/>
          </a:xfrm>
          <a:prstGeom prst="rect">
            <a:avLst/>
          </a:prstGeom>
          <a:solidFill>
            <a:schemeClr val="bg1"/>
          </a:solidFill>
          <a:ln w="7620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9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9133" y="1006075"/>
            <a:ext cx="6333423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723703" y="1006075"/>
            <a:ext cx="3260750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Down Arrow 30"/>
          <p:cNvSpPr/>
          <p:nvPr/>
        </p:nvSpPr>
        <p:spPr>
          <a:xfrm>
            <a:off x="5881526" y="308008"/>
            <a:ext cx="428947" cy="6980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651810" y="999299"/>
            <a:ext cx="2070085" cy="10537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Left Bracket 28"/>
          <p:cNvSpPr/>
          <p:nvPr/>
        </p:nvSpPr>
        <p:spPr>
          <a:xfrm>
            <a:off x="196115" y="790393"/>
            <a:ext cx="291951" cy="1472665"/>
          </a:xfrm>
          <a:prstGeom prst="leftBracket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Left Bracket 29"/>
          <p:cNvSpPr/>
          <p:nvPr/>
        </p:nvSpPr>
        <p:spPr>
          <a:xfrm flipH="1">
            <a:off x="11694309" y="790392"/>
            <a:ext cx="291951" cy="1472665"/>
          </a:xfrm>
          <a:prstGeom prst="leftBracket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962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81481E-6 L 0.52305 4.81481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.2612 -3.33333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6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81481E-6 L -0.26171 4.81481E-6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5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12 -3.33333E-6 L 0.17422 -3.33333E-6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2305 0.00277 L 0.71446 -0.00047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70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7" grpId="0" animBg="1"/>
      <p:bldP spid="31" grpId="0" animBg="1"/>
      <p:bldP spid="31" grpId="1" animBg="1"/>
      <p:bldP spid="31" grpId="2" animBg="1"/>
      <p:bldP spid="32" grpId="0" animBg="1"/>
      <p:bldP spid="29" grpId="0" animBg="1"/>
      <p:bldP spid="29" grpId="1" animBg="1"/>
      <p:bldP spid="29" grpId="2" animBg="1"/>
      <p:bldP spid="30" grpId="0" animBg="1"/>
      <p:bldP spid="30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Search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12269" y="1197411"/>
                <a:ext cx="10943925" cy="4093428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3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ld Regular" panose="02000000000000000000" pitchFamily="2" charset="0"/>
                    <a:ea typeface="+mn-ea"/>
                    <a:cs typeface="+mn-cs"/>
                  </a:rPr>
                  <a:t>BINARY SEARCH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Given: Sorted array </a:t>
                </a:r>
                <a14:m>
                  <m:oMath xmlns:m="http://schemas.openxmlformats.org/officeDocument/2006/math">
                    <m:r>
                      <a:rPr kumimoji="0" lang="en-US" sz="2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𝑎</m:t>
                    </m:r>
                  </m:oMath>
                </a14:m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 with </a:t>
                </a:r>
                <a14:m>
                  <m:oMath xmlns:m="http://schemas.openxmlformats.org/officeDocument/2006/math">
                    <m:r>
                      <a:rPr kumimoji="0" lang="en-US" sz="2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𝑁</m:t>
                    </m:r>
                  </m:oMath>
                </a14:m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 elements, key to search </a:t>
                </a:r>
                <a14:m>
                  <m:oMath xmlns:m="http://schemas.openxmlformats.org/officeDocument/2006/math">
                    <m:r>
                      <a:rPr kumimoji="0" lang="en-US" sz="2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𝐿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←0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 and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𝑅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←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𝑁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−1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        //</a:t>
                </a:r>
                <a:r>
                  <a:rPr kumimoji="0" lang="en-IN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Initial active range is full array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While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𝐿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≤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𝑅</m:t>
                    </m:r>
                  </m:oMath>
                </a14:m>
                <a:endParaRPr kumimoji="0" lang="en-I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  <a:p>
                <a:pPr marL="914400" marR="0" lvl="1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𝑀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←</m:t>
                    </m:r>
                    <m:r>
                      <m:rPr>
                        <m:sty m:val="p"/>
                      </m:rPr>
                      <a:rPr kumimoji="0" lang="en-IN" sz="2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ceil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(</m:t>
                    </m:r>
                    <m:d>
                      <m:dPr>
                        <m:ctrlP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</m:ctrlPr>
                      </m:dPr>
                      <m:e>
                        <m: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𝐿</m:t>
                        </m:r>
                        <m: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+</m:t>
                        </m:r>
                        <m: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𝑅</m:t>
                        </m:r>
                      </m:e>
                    </m:d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/2)</m:t>
                    </m:r>
                  </m:oMath>
                </a14:m>
                <a:endParaRPr kumimoji="0" lang="en-I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  <a:p>
                <a:pPr marL="914400" marR="0" lvl="1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If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</m:ctrlPr>
                      </m:dPr>
                      <m:e>
                        <m: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𝑀</m:t>
                        </m:r>
                      </m:e>
                    </m:d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==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, return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𝑀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              //</a:t>
                </a:r>
                <a:r>
                  <a:rPr kumimoji="0" lang="en-IN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Found key, return location</a:t>
                </a:r>
              </a:p>
              <a:p>
                <a:pPr marL="914400" marR="0" lvl="1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If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</m:ctrlPr>
                      </m:dPr>
                      <m:e>
                        <m:r>
                          <a:rPr kumimoji="0" lang="en-I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𝑀</m:t>
                        </m:r>
                      </m:e>
                    </m:d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&gt;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, set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𝑅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←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𝑀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−1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	      //</a:t>
                </a:r>
                <a:r>
                  <a:rPr kumimoji="0" lang="en-IN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Right portion can’t host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endParaRPr kumimoji="0" lang="en-IN" sz="2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  <a:p>
                <a:pPr marL="914400" marR="0" lvl="1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If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kumimoji="0" lang="en-IN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</m:ctrlPr>
                      </m:dPr>
                      <m:e>
                        <m:r>
                          <a:rPr kumimoji="0" lang="en-IN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Courier New" panose="02070309020205020404" pitchFamily="49" charset="0"/>
                          </a:rPr>
                          <m:t>𝑀</m:t>
                        </m:r>
                      </m:e>
                    </m:d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&lt;</m:t>
                    </m:r>
                    <m:r>
                      <a:rPr kumimoji="0" lang="en-IN" sz="2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, set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𝐿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←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𝑀</m:t>
                    </m:r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+1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	        //</a:t>
                </a:r>
                <a:r>
                  <a:rPr kumimoji="0" lang="en-IN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Left portion can’t host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𝐾</m:t>
                    </m:r>
                  </m:oMath>
                </a14:m>
                <a:endParaRPr kumimoji="0" lang="en-IN" sz="2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Return </a:t>
                </a:r>
                <a14:m>
                  <m:oMath xmlns:m="http://schemas.openxmlformats.org/officeDocument/2006/math">
                    <m:r>
                      <a:rPr kumimoji="0" lang="en-I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Courier New" panose="02070309020205020404" pitchFamily="49" charset="0"/>
                      </a:rPr>
                      <m:t>−1</m:t>
                    </m:r>
                  </m:oMath>
                </a14:m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				    //</a:t>
                </a:r>
                <a:r>
                  <a:rPr kumimoji="0" lang="en-IN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</a:rPr>
                  <a:t>We failed to find the key </a:t>
                </a:r>
                <a:r>
                  <a:rPr kumimoji="0" lang="en-I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exa Book" panose="02000000000000000000" pitchFamily="2" charset="0"/>
                    <a:ea typeface="+mn-ea"/>
                    <a:cs typeface="Courier New" panose="02070309020205020404" pitchFamily="49" charset="0"/>
                    <a:sym typeface="Wingdings" panose="05000000000000000000" pitchFamily="2" charset="2"/>
                  </a:rPr>
                  <a:t></a:t>
                </a:r>
                <a:endParaRPr kumimoji="0" lang="en-I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ok" panose="02000000000000000000" pitchFamily="2" charset="0"/>
                  <a:ea typeface="+mn-ea"/>
                  <a:cs typeface="Courier New" panose="02070309020205020404" pitchFamily="49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69" y="1197411"/>
                <a:ext cx="10943925" cy="4093428"/>
              </a:xfrm>
              <a:prstGeom prst="rect">
                <a:avLst/>
              </a:prstGeom>
              <a:blipFill rotWithShape="0">
                <a:blip r:embed="rId2"/>
                <a:stretch>
                  <a:fillRect l="-1110" t="-1770" r="-666" b="-3392"/>
                </a:stretch>
              </a:blipFill>
              <a:ln w="38100">
                <a:solidFill>
                  <a:srgbClr val="7030A0"/>
                </a:solidFill>
                <a:prstDash val="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12269" y="5326180"/>
            <a:ext cx="10943926" cy="135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The above is often known as </a:t>
            </a:r>
            <a:r>
              <a:rPr lang="en-IN" i="1" dirty="0"/>
              <a:t>pseudo code</a:t>
            </a:r>
            <a:r>
              <a:rPr lang="en-IN" dirty="0"/>
              <a:t>, something that gives details of an algorithm but does not strictly follow rules of C or any other programming language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653111" y="701935"/>
            <a:ext cx="3356763" cy="990951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Exercise: convert this to proper C code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184231" y="15124"/>
            <a:ext cx="2798497" cy="990951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Exercise: write a recursive version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85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Asymptotic Time Complexity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IN" dirty="0"/>
                  <a:t>An effort to quantify the </a:t>
                </a:r>
                <a:r>
                  <a:rPr lang="en-IN" i="1" dirty="0"/>
                  <a:t>speed</a:t>
                </a:r>
                <a:r>
                  <a:rPr lang="en-IN" dirty="0"/>
                  <a:t> of algorithms in a manner that is independent of the computer on which they are executed</a:t>
                </a:r>
              </a:p>
              <a:p>
                <a:r>
                  <a:rPr lang="en-IN" dirty="0"/>
                  <a:t>Arguably binary search seems “faster” than brute force search</a:t>
                </a:r>
              </a:p>
              <a:p>
                <a:r>
                  <a:rPr lang="en-IN" dirty="0"/>
                  <a:t>We saw that in the worse case, brute force search on an unsorted array must check all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elements before answering</a:t>
                </a:r>
              </a:p>
              <a:p>
                <a:r>
                  <a:rPr lang="en-IN" dirty="0"/>
                  <a:t>Can binary search on sorted arrays also be forced to do so?</a:t>
                </a:r>
              </a:p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dirty="0"/>
                  <a:t> denote the time taken by binary search to search for a key in a sorted array with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elements</a:t>
                </a:r>
              </a:p>
              <a:p>
                <a:r>
                  <a:rPr lang="en-US" dirty="0"/>
                  <a:t>We know that at every iteration of the while loop, binary search either discovers the element being searched or else reduces the length of the active range by a factor of 2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56" t="-1885" r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64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Asymptotic Time Complexity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1085531"/>
                <a:ext cx="11474824" cy="5635944"/>
              </a:xfrm>
            </p:spPr>
            <p:txBody>
              <a:bodyPr/>
              <a:lstStyle/>
              <a:p>
                <a:r>
                  <a:rPr lang="en-US" dirty="0"/>
                  <a:t>Thus, we must have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/2)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the time taken to compare the middle element and update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that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does not depend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at all. Also note that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above is a </a:t>
                </a:r>
                <a:r>
                  <a:rPr lang="en-US" i="1" dirty="0"/>
                  <a:t>recurrence relation</a:t>
                </a:r>
                <a:r>
                  <a:rPr lang="en-US" dirty="0"/>
                  <a:t>. It expresses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in terms of itself</a:t>
                </a:r>
              </a:p>
              <a:p>
                <a:r>
                  <a:rPr lang="en-US" dirty="0"/>
                  <a:t>Applying the above to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/2)</m:t>
                    </m:r>
                  </m:oMath>
                </a14:m>
                <a:r>
                  <a:rPr lang="en-US" dirty="0"/>
                  <a:t> gives us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/4)</m:t>
                    </m:r>
                  </m:oMath>
                </a14:m>
                <a:r>
                  <a:rPr lang="en-US" dirty="0"/>
                  <a:t> i.e.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/4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I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IN" dirty="0"/>
                  <a:t>Repeating this gives us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 for any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dirty="0"/>
              </a:p>
              <a:p>
                <a:r>
                  <a:rPr lang="en-IN" dirty="0"/>
                  <a:t>However for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ceil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IN" b="0" i="0" smtClea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IN" b="0" i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func>
                      </m:e>
                    </m:d>
                  </m:oMath>
                </a14:m>
                <a:r>
                  <a:rPr lang="en-US" dirty="0"/>
                  <a:t> we have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I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US" dirty="0"/>
              </a:p>
              <a:p>
                <a:r>
                  <a:rPr lang="en-IN" dirty="0"/>
                  <a:t>This means that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ceil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I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func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IN" i="0">
                        <a:latin typeface="Cambria Math" panose="02040503050406030204" pitchFamily="18" charset="0"/>
                      </a:rPr>
                      <m:t>ceil</m:t>
                    </m:r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I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IN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func>
                      </m:e>
                    </m:d>
                    <m:r>
                      <a:rPr lang="en-I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  <a:p>
                <a:r>
                  <a:rPr lang="en-US" dirty="0"/>
                  <a:t>For all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≥4</m:t>
                    </m:r>
                  </m:oMath>
                </a14:m>
                <a:r>
                  <a:rPr lang="en-US" dirty="0"/>
                  <a:t> we have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ceil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+1≤2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func>
                  </m:oMath>
                </a14:m>
                <a:r>
                  <a:rPr lang="en-US" dirty="0"/>
                  <a:t> which gives us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≤2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IN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func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1085531"/>
                <a:ext cx="11474824" cy="5635944"/>
              </a:xfrm>
              <a:blipFill>
                <a:blip r:embed="rId2"/>
                <a:stretch>
                  <a:fillRect l="-956" t="-173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247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Big-Oh Notation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1085531"/>
                <a:ext cx="11474824" cy="5635944"/>
              </a:xfrm>
            </p:spPr>
            <p:txBody>
              <a:bodyPr/>
              <a:lstStyle/>
              <a:p>
                <a:r>
                  <a:rPr lang="en-IN" dirty="0"/>
                  <a:t>Suppose we have two functions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en-US" dirty="0"/>
                  <a:t> such that there exists a constant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 so that for all “large” values of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en-US" dirty="0"/>
                  <a:t> i.e. for all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for some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/>
                  <a:t>, we have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br>
                  <a:rPr lang="en-IN" b="0" dirty="0"/>
                </a:br>
                <a:r>
                  <a:rPr lang="en-IN" b="0" dirty="0"/>
                  <a:t>Then we say that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I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r>
                  <a:rPr lang="en-IN" dirty="0"/>
                  <a:t>Be careful that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must not depend on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for the above statement</a:t>
                </a:r>
              </a:p>
              <a:p>
                <a:r>
                  <a:rPr lang="en-IN" dirty="0"/>
                  <a:t>The above discussion shows that </a:t>
                </a:r>
                <a:r>
                  <a:rPr lang="en-US" dirty="0"/>
                  <a:t>the runtime complexity of Binary search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b="0" i="0" smtClean="0">
                        <a:latin typeface="Cambria Math" panose="02040503050406030204" pitchFamily="18" charset="0"/>
                      </a:rPr>
                      <m:t>T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IN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func>
                      </m:e>
                    </m:d>
                  </m:oMath>
                </a14:m>
                <a:r>
                  <a:rPr lang="en-US" dirty="0"/>
                  <a:t> since for some constant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that doesn’t depend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we have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≤2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func>
                  </m:oMath>
                </a14:m>
                <a:r>
                  <a:rPr lang="en-US" dirty="0"/>
                  <a:t> for all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≥4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Exercise: show that the runtime of brute force search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1085531"/>
                <a:ext cx="11474824" cy="5635944"/>
              </a:xfrm>
              <a:blipFill>
                <a:blip r:embed="rId2"/>
                <a:stretch>
                  <a:fillRect l="-956" t="-1730" r="-1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3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Exercises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58588" y="1085531"/>
                <a:ext cx="11833412" cy="5176203"/>
              </a:xfrm>
            </p:spPr>
            <p:txBody>
              <a:bodyPr/>
              <a:lstStyle/>
              <a:p>
                <a:r>
                  <a:rPr lang="en-IN" dirty="0"/>
                  <a:t>Given a array </a:t>
                </a:r>
                <a:r>
                  <a:rPr lang="en-IN" dirty="0" err="1">
                    <a:latin typeface="Lucida Sans Typewriter" panose="020B0509030504030204" pitchFamily="49" charset="0"/>
                  </a:rPr>
                  <a:t>int</a:t>
                </a:r>
                <a:r>
                  <a:rPr lang="en-IN" dirty="0">
                    <a:latin typeface="Lucida Sans Typewriter" panose="020B0509030504030204" pitchFamily="49" charset="0"/>
                  </a:rPr>
                  <a:t> a[N];</a:t>
                </a:r>
                <a:r>
                  <a:rPr lang="en-IN" dirty="0"/>
                  <a:t>sorted in ascending order</a:t>
                </a:r>
              </a:p>
              <a:p>
                <a:pPr lvl="1"/>
                <a:r>
                  <a:rPr lang="en-IN" dirty="0"/>
                  <a:t>Find the number of occurrences of a given number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in the array</a:t>
                </a:r>
              </a:p>
              <a:p>
                <a:pPr lvl="2"/>
                <a:r>
                  <a:rPr lang="en-IN" dirty="0"/>
                  <a:t>Generalizes the search problem we just studied</a:t>
                </a:r>
                <a:endParaRPr lang="en-US" dirty="0"/>
              </a:p>
              <a:p>
                <a:pPr lvl="1"/>
                <a:r>
                  <a:rPr lang="en-IN" dirty="0"/>
                  <a:t>Find the predecessor of a given number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in the array</a:t>
                </a:r>
              </a:p>
              <a:p>
                <a:pPr lvl="2"/>
                <a:r>
                  <a:rPr lang="en-IN" dirty="0"/>
                  <a:t>Largest number in the array that is strictly smaller than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. Return </a:t>
                </a:r>
                <a:r>
                  <a:rPr lang="en-US" dirty="0">
                    <a:latin typeface="Lucida Sans Typewriter" panose="020B0509030504030204" pitchFamily="49" charset="0"/>
                  </a:rPr>
                  <a:t>NULL</a:t>
                </a:r>
                <a:r>
                  <a:rPr lang="en-US" dirty="0"/>
                  <a:t> if none.</a:t>
                </a:r>
              </a:p>
              <a:p>
                <a:pPr lvl="2"/>
                <a:r>
                  <a:rPr lang="en-US" dirty="0"/>
                  <a:t>Be careful, the key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may itself occur say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en-US" dirty="0"/>
                  <a:t> times in the array</a:t>
                </a:r>
              </a:p>
              <a:p>
                <a:pPr lvl="1"/>
                <a:r>
                  <a:rPr lang="en-IN" dirty="0"/>
                  <a:t>Given a positive integer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, find the element of the array which is greater than or equal to exactly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elements of the array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gives the smallest element,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the largest element,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en-US" dirty="0"/>
                  <a:t> the median</a:t>
                </a:r>
              </a:p>
              <a:p>
                <a:pPr lvl="2"/>
                <a:r>
                  <a:rPr lang="en-IN" dirty="0"/>
                  <a:t>If you are interested, look up the term </a:t>
                </a:r>
                <a:r>
                  <a:rPr lang="en-IN" i="1" dirty="0"/>
                  <a:t>quantile</a:t>
                </a:r>
                <a:r>
                  <a:rPr lang="en-IN" dirty="0"/>
                  <a:t> on the internet for more info</a:t>
                </a:r>
              </a:p>
              <a:p>
                <a:r>
                  <a:rPr lang="en-IN" dirty="0"/>
                  <a:t>Make sure your algorithms take no more than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I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func>
                      </m:e>
                    </m:d>
                  </m:oMath>
                </a14:m>
                <a:r>
                  <a:rPr lang="en-US" dirty="0"/>
                  <a:t> steps!</a:t>
                </a:r>
              </a:p>
              <a:p>
                <a:r>
                  <a:rPr lang="en-IN" dirty="0"/>
                  <a:t>Can you do the above operations as fast if the array is not sorted?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8588" y="1085531"/>
                <a:ext cx="11833412" cy="5176203"/>
              </a:xfrm>
              <a:blipFill rotWithShape="0">
                <a:blip r:embed="rId2"/>
                <a:stretch>
                  <a:fillRect l="-927" t="-2356" r="-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93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Announcement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843D32-6668-452B-970E-641B91C3B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1085531"/>
            <a:ext cx="11474824" cy="5635944"/>
          </a:xfrm>
        </p:spPr>
        <p:txBody>
          <a:bodyPr/>
          <a:lstStyle/>
          <a:p>
            <a:r>
              <a:rPr lang="en-IN" dirty="0"/>
              <a:t>End-</a:t>
            </a:r>
            <a:r>
              <a:rPr lang="en-IN" dirty="0" err="1"/>
              <a:t>sem</a:t>
            </a:r>
            <a:r>
              <a:rPr lang="en-IN" dirty="0"/>
              <a:t> lab exam on Nov 10</a:t>
            </a:r>
          </a:p>
          <a:p>
            <a:pPr lvl="1"/>
            <a:r>
              <a:rPr lang="en-IN" dirty="0"/>
              <a:t>Wed, </a:t>
            </a:r>
            <a:r>
              <a:rPr lang="en-IN" dirty="0" err="1"/>
              <a:t>Thur</a:t>
            </a:r>
            <a:r>
              <a:rPr lang="en-IN" dirty="0"/>
              <a:t> batches: Morning session (10:30 – 1:30)</a:t>
            </a:r>
          </a:p>
          <a:p>
            <a:pPr lvl="1"/>
            <a:r>
              <a:rPr lang="en-IN" dirty="0"/>
              <a:t>Mon, Tue batches: Afternoon session (2:00 – 5:00)</a:t>
            </a:r>
          </a:p>
          <a:p>
            <a:pPr lvl="1"/>
            <a:r>
              <a:rPr lang="en-IN" dirty="0"/>
              <a:t>Arrive at least 15 minutes before the start of your session</a:t>
            </a:r>
          </a:p>
          <a:p>
            <a:pPr lvl="1"/>
            <a:r>
              <a:rPr lang="en-IN" dirty="0"/>
              <a:t>Rest of the logistics will be similar to mid-</a:t>
            </a:r>
            <a:r>
              <a:rPr lang="en-IN" dirty="0" err="1"/>
              <a:t>sem</a:t>
            </a:r>
            <a:r>
              <a:rPr lang="en-IN" dirty="0"/>
              <a:t> lab exam</a:t>
            </a:r>
          </a:p>
          <a:p>
            <a:pPr lvl="1"/>
            <a:r>
              <a:rPr lang="en-IN" dirty="0"/>
              <a:t>Room/seat allocation will be intimated to you in a couple of days</a:t>
            </a:r>
          </a:p>
          <a:p>
            <a:pPr marL="457200" lvl="1" indent="0">
              <a:buNone/>
            </a:pPr>
            <a:endParaRPr lang="en-IN" dirty="0"/>
          </a:p>
          <a:p>
            <a:r>
              <a:rPr lang="en-IN" dirty="0"/>
              <a:t>Course feedback has started (we will use the electronic version of the survey, not paper based – let’s please save paper). You would have received the email from DOAA/OARS. </a:t>
            </a:r>
          </a:p>
        </p:txBody>
      </p:sp>
    </p:spTree>
    <p:extLst>
      <p:ext uri="{BB962C8B-B14F-4D97-AF65-F5344CB8AC3E}">
        <p14:creationId xmlns:p14="http://schemas.microsoft.com/office/powerpoint/2010/main" val="2653840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 to Sorting..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734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Sorting 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Bubble Sort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852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Sort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an array (5 1 4 2 8). Goal: Sort it in </a:t>
            </a:r>
            <a:r>
              <a:rPr lang="en-IN" dirty="0"/>
              <a:t>ascending order</a:t>
            </a:r>
          </a:p>
          <a:p>
            <a:r>
              <a:rPr lang="en-GB" dirty="0"/>
              <a:t>Idea: Repeatedly </a:t>
            </a:r>
            <a:r>
              <a:rPr lang="en-GB" dirty="0">
                <a:solidFill>
                  <a:srgbClr val="0070C0"/>
                </a:solidFill>
              </a:rPr>
              <a:t>swap the adjacent elements </a:t>
            </a:r>
            <a:r>
              <a:rPr lang="en-GB" dirty="0"/>
              <a:t>if they are in </a:t>
            </a:r>
            <a:r>
              <a:rPr lang="en-GB" dirty="0">
                <a:solidFill>
                  <a:srgbClr val="0070C0"/>
                </a:solidFill>
              </a:rPr>
              <a:t>wrong order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13E2F0-8B66-4D0E-BE84-8CDA45136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50" y="2529689"/>
            <a:ext cx="3847081" cy="44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9A1BFCF-15E1-4D83-8814-B4759EAED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81" y="3060654"/>
            <a:ext cx="3943252" cy="42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C508C24-3E2E-4A11-8620-BA654515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52" y="3492819"/>
            <a:ext cx="3901650" cy="401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5FEC2D4-08BD-4AFB-819F-A36BD8583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365" y="2916310"/>
            <a:ext cx="3981450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7AF32FD4-69AF-4891-81B6-E03A49C1F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342" y="3343426"/>
            <a:ext cx="4048125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93B93709-B88B-4A89-8B5C-2483E7F1C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954" y="3740915"/>
            <a:ext cx="4152900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18D91779-3171-43D5-8E40-E8FDA86C1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012" y="4906464"/>
            <a:ext cx="3523368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4B7AEB70-9F0B-422F-9955-ACFC0ACF1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246" y="5409281"/>
            <a:ext cx="3636695" cy="40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9AA1FE07-C999-4047-B121-00449321F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246" y="5804890"/>
            <a:ext cx="3516388" cy="3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EFC2FE1C-8A17-4272-8E0C-98A9A4B71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012" y="6198282"/>
            <a:ext cx="3440026" cy="38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4AC13E-BF28-4F39-96E3-0CD4B25121EE}"/>
              </a:ext>
            </a:extLst>
          </p:cNvPr>
          <p:cNvSpPr txBox="1"/>
          <p:nvPr/>
        </p:nvSpPr>
        <p:spPr>
          <a:xfrm>
            <a:off x="2173137" y="2030064"/>
            <a:ext cx="171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</a:rPr>
              <a:t>First Pass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7CC468-E0D4-4937-8A9F-968ACC62DEE0}"/>
              </a:ext>
            </a:extLst>
          </p:cNvPr>
          <p:cNvSpPr txBox="1"/>
          <p:nvPr/>
        </p:nvSpPr>
        <p:spPr>
          <a:xfrm>
            <a:off x="6909723" y="1999420"/>
            <a:ext cx="2209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</a:rPr>
              <a:t>Second Pass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6C6258-B72D-4346-BDB8-1EB37CCFF515}"/>
              </a:ext>
            </a:extLst>
          </p:cNvPr>
          <p:cNvSpPr txBox="1"/>
          <p:nvPr/>
        </p:nvSpPr>
        <p:spPr>
          <a:xfrm>
            <a:off x="4699887" y="4424308"/>
            <a:ext cx="1862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</a:rPr>
              <a:t>Third Pass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1107E35-30BB-4486-9982-9C9612BE43FB}"/>
              </a:ext>
            </a:extLst>
          </p:cNvPr>
          <p:cNvSpPr/>
          <p:nvPr/>
        </p:nvSpPr>
        <p:spPr>
          <a:xfrm>
            <a:off x="7732643" y="5552661"/>
            <a:ext cx="1133061" cy="3458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4E860-ACC7-41F9-B03C-69372A8F936C}"/>
              </a:ext>
            </a:extLst>
          </p:cNvPr>
          <p:cNvSpPr txBox="1"/>
          <p:nvPr/>
        </p:nvSpPr>
        <p:spPr>
          <a:xfrm>
            <a:off x="8998226" y="5396029"/>
            <a:ext cx="2225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swaps in this pass</a:t>
            </a:r>
            <a:r>
              <a:rPr lang="en-IN" dirty="0"/>
              <a:t>,</a:t>
            </a:r>
          </a:p>
          <a:p>
            <a:r>
              <a:rPr lang="en-IN" dirty="0"/>
              <a:t>hence done! </a:t>
            </a:r>
            <a:r>
              <a:rPr lang="en-IN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D93D746-1789-4DA1-85DC-BD360EE03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283" y="3942074"/>
            <a:ext cx="3850740" cy="411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0876B9D8-4566-48FB-8A7C-AE6BF85C0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851" y="2505548"/>
            <a:ext cx="404812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50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29" grpId="0"/>
      <p:bldP spid="30" grpId="0"/>
      <p:bldP spid="17" grpId="0" animBg="1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Sort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5995A1B-CAA0-4F44-99AE-0EE9442E4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5" y="1266825"/>
            <a:ext cx="10001250" cy="432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0456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Sorting 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Selection Sort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0919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IN" dirty="0"/>
                  <a:t>Another very simple sorting algorithm</a:t>
                </a:r>
              </a:p>
              <a:p>
                <a:r>
                  <a:rPr lang="en-IN" dirty="0"/>
                  <a:t>Like binary search, maintains </a:t>
                </a:r>
                <a:r>
                  <a:rPr lang="en-IN" i="1" dirty="0">
                    <a:solidFill>
                      <a:srgbClr val="FF0000"/>
                    </a:solidFill>
                  </a:rPr>
                  <a:t>active range</a:t>
                </a:r>
                <a:r>
                  <a:rPr lang="en-IN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[0:</m:t>
                    </m:r>
                    <m:r>
                      <a:rPr lang="en-I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IN" dirty="0">
                    <a:solidFill>
                      <a:srgbClr val="FF0000"/>
                    </a:solidFill>
                  </a:rPr>
                  <a:t> </a:t>
                </a:r>
                <a:r>
                  <a:rPr lang="en-IN" dirty="0"/>
                  <a:t>with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Initially the active range is entire array i.e.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IN" dirty="0"/>
              </a:p>
              <a:p>
                <a:r>
                  <a:rPr lang="en-IN" dirty="0"/>
                  <a:t>We will ensure two things</a:t>
                </a:r>
              </a:p>
              <a:p>
                <a:pPr lvl="1"/>
                <a:r>
                  <a:rPr lang="en-IN" dirty="0"/>
                  <a:t>At all points of time, the </a:t>
                </a:r>
                <a:r>
                  <a:rPr lang="en-IN" dirty="0">
                    <a:solidFill>
                      <a:srgbClr val="0070C0"/>
                    </a:solidFill>
                  </a:rPr>
                  <a:t>non-active portion </a:t>
                </a:r>
                <a:r>
                  <a:rPr lang="en-IN" dirty="0"/>
                  <a:t>will be sorted in ascending order i.e. for all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IN" dirty="0"/>
                  <a:t> we will ensure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The non-active elements will never be smaller than the elements in the active range i.e. if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IN" dirty="0"/>
                  <a:t> then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en-IN" dirty="0"/>
              </a:p>
              <a:p>
                <a:r>
                  <a:rPr lang="en-IN" dirty="0"/>
                  <a:t>Active region will shrink by one element at each step (details in next class)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6" t="-188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948571" y="5066247"/>
            <a:ext cx="8294859" cy="1472665"/>
            <a:chOff x="1686539" y="4826548"/>
            <a:chExt cx="8294859" cy="1472665"/>
          </a:xfrm>
        </p:grpSpPr>
        <p:sp>
          <p:nvSpPr>
            <p:cNvPr id="7" name="Rectangle 6"/>
            <p:cNvSpPr/>
            <p:nvPr/>
          </p:nvSpPr>
          <p:spPr>
            <a:xfrm>
              <a:off x="1858713" y="5130265"/>
              <a:ext cx="865232" cy="8652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4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068289" y="5130265"/>
              <a:ext cx="865232" cy="86523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1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77865" y="5130265"/>
              <a:ext cx="865232" cy="8652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3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87441" y="5130265"/>
              <a:ext cx="865232" cy="8652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5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697017" y="5130265"/>
              <a:ext cx="865232" cy="865232"/>
            </a:xfrm>
            <a:prstGeom prst="rect">
              <a:avLst/>
            </a:prstGeom>
            <a:solidFill>
              <a:schemeClr val="accent6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6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06593" y="5130265"/>
              <a:ext cx="865232" cy="86523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8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116166" y="5130265"/>
              <a:ext cx="865232" cy="86523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exa Bold Regular" panose="02000000000000000000" pitchFamily="2" charset="0"/>
                  <a:ea typeface="+mn-ea"/>
                  <a:cs typeface="+mn-cs"/>
                </a:rPr>
                <a:t>9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endParaRPr>
            </a:p>
          </p:txBody>
        </p:sp>
        <p:sp>
          <p:nvSpPr>
            <p:cNvPr id="14" name="Left Bracket 13"/>
            <p:cNvSpPr/>
            <p:nvPr/>
          </p:nvSpPr>
          <p:spPr>
            <a:xfrm flipH="1">
              <a:off x="5023316" y="4826548"/>
              <a:ext cx="291951" cy="1472665"/>
            </a:xfrm>
            <a:prstGeom prst="leftBracket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Left Bracket 14"/>
            <p:cNvSpPr/>
            <p:nvPr/>
          </p:nvSpPr>
          <p:spPr>
            <a:xfrm>
              <a:off x="1686539" y="4826548"/>
              <a:ext cx="291951" cy="1472665"/>
            </a:xfrm>
            <a:prstGeom prst="leftBracket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804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Selection sort in more detail</a:t>
            </a:r>
          </a:p>
          <a:p>
            <a:r>
              <a:rPr lang="en-IN" dirty="0"/>
              <a:t>Faster sorting algorithms</a:t>
            </a:r>
          </a:p>
          <a:p>
            <a:pPr lvl="1"/>
            <a:r>
              <a:rPr lang="en-IN" dirty="0"/>
              <a:t>Merge Sort</a:t>
            </a:r>
          </a:p>
          <a:p>
            <a:pPr lvl="1"/>
            <a:r>
              <a:rPr lang="en-IN" dirty="0"/>
              <a:t>Quick Sort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055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Into the last 2 weeks of the semester..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CC0763-B2E2-49CD-9A99-A329E0B8E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824" y="1193254"/>
            <a:ext cx="6634556" cy="497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18859" y="1982803"/>
            <a:ext cx="134753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9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“</a:t>
            </a:r>
            <a:endParaRPr kumimoji="0" lang="en-US" sz="19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entury" panose="02040604050505020304" pitchFamily="18" charset="0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877018" y="3201640"/>
            <a:ext cx="11357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9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entury" panose="02040604050505020304" pitchFamily="18" charset="0"/>
                <a:ea typeface="+mn-ea"/>
                <a:cs typeface="+mn-cs"/>
              </a:rPr>
              <a:t>”</a:t>
            </a:r>
            <a:endParaRPr kumimoji="0" lang="en-US" sz="19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entury" panose="02040604050505020304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Sorting?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173" y="3064134"/>
            <a:ext cx="10365654" cy="123415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IN" sz="4000" dirty="0">
                <a:latin typeface="Nexa Book Italic" panose="02000000000000000000" pitchFamily="2" charset="0"/>
              </a:rPr>
              <a:t>Sorting is the process of arranging items systematically, ordered by some criterion</a:t>
            </a:r>
            <a:endParaRPr lang="en-US" sz="4000" dirty="0">
              <a:latin typeface="Nexa Book Italic" panose="02000000000000000000" pitchFamily="2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708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88" y="1"/>
            <a:ext cx="11474824" cy="1006074"/>
          </a:xfrm>
        </p:spPr>
        <p:txBody>
          <a:bodyPr/>
          <a:lstStyle/>
          <a:p>
            <a:r>
              <a:rPr lang="en-IN" dirty="0"/>
              <a:t>Your mind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8D0BF3-8D2C-445E-8385-7FE2EC24DB99}"/>
              </a:ext>
            </a:extLst>
          </p:cNvPr>
          <p:cNvSpPr/>
          <p:nvPr/>
        </p:nvSpPr>
        <p:spPr>
          <a:xfrm>
            <a:off x="438909" y="1275891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Attending ESC101 class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577053-E30C-4DB6-972D-10EA5F553838}"/>
              </a:ext>
            </a:extLst>
          </p:cNvPr>
          <p:cNvSpPr/>
          <p:nvPr/>
        </p:nvSpPr>
        <p:spPr>
          <a:xfrm>
            <a:off x="438907" y="2284170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Playing PUBG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1412EE-C4E3-4B75-99F5-9CA4E83C0549}"/>
              </a:ext>
            </a:extLst>
          </p:cNvPr>
          <p:cNvSpPr/>
          <p:nvPr/>
        </p:nvSpPr>
        <p:spPr>
          <a:xfrm>
            <a:off x="438907" y="3333902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Watching movies/web-series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9533B7-9490-4E4E-9F39-2D52F6A89765}"/>
              </a:ext>
            </a:extLst>
          </p:cNvPr>
          <p:cNvSpPr/>
          <p:nvPr/>
        </p:nvSpPr>
        <p:spPr>
          <a:xfrm>
            <a:off x="438906" y="5613570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Sleeping in class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6AD481-95C3-4907-9E48-9724381E056C}"/>
              </a:ext>
            </a:extLst>
          </p:cNvPr>
          <p:cNvSpPr/>
          <p:nvPr/>
        </p:nvSpPr>
        <p:spPr>
          <a:xfrm>
            <a:off x="438906" y="4490922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Sleeping in hall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33A196-F952-4154-B995-4626D4A88266}"/>
              </a:ext>
            </a:extLst>
          </p:cNvPr>
          <p:cNvSpPr/>
          <p:nvPr/>
        </p:nvSpPr>
        <p:spPr>
          <a:xfrm>
            <a:off x="7217514" y="5521199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Attending ESC101 class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13823B-7C78-4454-9079-3ABC2C5C0C80}"/>
              </a:ext>
            </a:extLst>
          </p:cNvPr>
          <p:cNvSpPr/>
          <p:nvPr/>
        </p:nvSpPr>
        <p:spPr>
          <a:xfrm>
            <a:off x="7217516" y="1197488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Playing PUBG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98B31-1F8A-4838-B04C-77800E10F710}"/>
              </a:ext>
            </a:extLst>
          </p:cNvPr>
          <p:cNvSpPr/>
          <p:nvPr/>
        </p:nvSpPr>
        <p:spPr>
          <a:xfrm>
            <a:off x="7217516" y="2282341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Watching movies/web-series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137F54-2C21-457F-806C-636864C19592}"/>
              </a:ext>
            </a:extLst>
          </p:cNvPr>
          <p:cNvSpPr/>
          <p:nvPr/>
        </p:nvSpPr>
        <p:spPr>
          <a:xfrm>
            <a:off x="7217515" y="4461103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Sleeping in class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E21010-4613-4DDC-A88E-95B7B2C73F4E}"/>
              </a:ext>
            </a:extLst>
          </p:cNvPr>
          <p:cNvSpPr/>
          <p:nvPr/>
        </p:nvSpPr>
        <p:spPr>
          <a:xfrm>
            <a:off x="7217516" y="3333902"/>
            <a:ext cx="4615893" cy="643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Sleeping in hall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0EB6A373-A4D3-4348-AF12-1B27CF4084A5}"/>
              </a:ext>
            </a:extLst>
          </p:cNvPr>
          <p:cNvSpPr/>
          <p:nvPr/>
        </p:nvSpPr>
        <p:spPr>
          <a:xfrm>
            <a:off x="5420563" y="3429000"/>
            <a:ext cx="1360627" cy="643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D767C9-47E6-457D-A5D9-40D998CC03CA}"/>
              </a:ext>
            </a:extLst>
          </p:cNvPr>
          <p:cNvSpPr txBox="1"/>
          <p:nvPr/>
        </p:nvSpPr>
        <p:spPr>
          <a:xfrm>
            <a:off x="5344822" y="2926079"/>
            <a:ext cx="13756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Sorting</a:t>
            </a:r>
          </a:p>
        </p:txBody>
      </p:sp>
    </p:spTree>
    <p:extLst>
      <p:ext uri="{BB962C8B-B14F-4D97-AF65-F5344CB8AC3E}">
        <p14:creationId xmlns:p14="http://schemas.microsoft.com/office/powerpoint/2010/main" val="103004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4" grpId="0" animBg="1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52994"/>
          <a:stretch/>
        </p:blipFill>
        <p:spPr>
          <a:xfrm>
            <a:off x="1059880" y="1006076"/>
            <a:ext cx="11132120" cy="58519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Internet Searches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045116" y="2867877"/>
            <a:ext cx="3898233" cy="162667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2ECC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Google sorts webpages in decreasing relevance to the query you asked!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7514123" y="1104682"/>
            <a:ext cx="2480109" cy="1003251"/>
          </a:xfrm>
          <a:prstGeom prst="wedgeRoundRectCallout">
            <a:avLst>
              <a:gd name="adj1" fmla="val -106702"/>
              <a:gd name="adj2" fmla="val 75827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Most relevant webpage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7514123" y="4923823"/>
            <a:ext cx="2480109" cy="1003251"/>
          </a:xfrm>
          <a:prstGeom prst="wedgeRoundRectCallout">
            <a:avLst>
              <a:gd name="adj1" fmla="val -106702"/>
              <a:gd name="adj2" fmla="val 75827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Less relevant webpage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754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3413"/>
            <a:ext cx="12192000" cy="5635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Email Clients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151964" y="1006075"/>
            <a:ext cx="2480109" cy="1003251"/>
          </a:xfrm>
          <a:prstGeom prst="wedgeRoundRectCallout">
            <a:avLst>
              <a:gd name="adj1" fmla="val 80749"/>
              <a:gd name="adj2" fmla="val 93096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I can sort by date of receipt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7726842" y="3458214"/>
            <a:ext cx="2480109" cy="1003251"/>
          </a:xfrm>
          <a:prstGeom prst="wedgeRoundRectCallout">
            <a:avLst>
              <a:gd name="adj1" fmla="val 88900"/>
              <a:gd name="adj2" fmla="val -117973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I can sort by size of the mail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4029729" y="3458215"/>
            <a:ext cx="2480109" cy="1003251"/>
          </a:xfrm>
          <a:prstGeom prst="wedgeRoundRectCallout">
            <a:avLst>
              <a:gd name="adj1" fmla="val -108254"/>
              <a:gd name="adj2" fmla="val -128527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I can sort by sender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7852611" y="1091726"/>
            <a:ext cx="2480109" cy="1003251"/>
          </a:xfrm>
          <a:prstGeom prst="wedgeRoundRectCallout">
            <a:avLst>
              <a:gd name="adj1" fmla="val -121449"/>
              <a:gd name="adj2" fmla="val 85421"/>
              <a:gd name="adj3" fmla="val 16667"/>
            </a:avLst>
          </a:prstGeom>
          <a:solidFill>
            <a:schemeClr val="bg1"/>
          </a:solidFill>
          <a:ln w="57150"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I can sort by subject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48653" y="4644029"/>
            <a:ext cx="4217469" cy="162667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2ECC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The same set of objects can be ordered by more than one criterion or “</a:t>
            </a: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t>key</a:t>
            </a: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”!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7045693" y="4644029"/>
            <a:ext cx="4705151" cy="162667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2ECC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Book" panose="02000000000000000000" pitchFamily="2" charset="0"/>
                <a:ea typeface="+mn-ea"/>
                <a:cs typeface="+mn-cs"/>
              </a:rPr>
              <a:t>Sort criterion can be numeric (e.g. size, date, relevance) or lexicographic (e.g. alphabetic)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031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88" y="1085531"/>
            <a:ext cx="11474824" cy="5635944"/>
          </a:xfrm>
        </p:spPr>
        <p:txBody>
          <a:bodyPr/>
          <a:lstStyle/>
          <a:p>
            <a:r>
              <a:rPr lang="en-IN" dirty="0"/>
              <a:t>The ability to order objects (webpages, emails, movies, songs) according to varied and user-dictated criteria can be lucrative</a:t>
            </a:r>
          </a:p>
          <a:p>
            <a:r>
              <a:rPr lang="en-IN" dirty="0"/>
              <a:t>A subfield of machine learning called </a:t>
            </a:r>
            <a:r>
              <a:rPr lang="en-IN" i="1" dirty="0"/>
              <a:t>ranking</a:t>
            </a:r>
            <a:r>
              <a:rPr lang="en-IN" dirty="0"/>
              <a:t> is dedicated to this and has immense applications – recommendation systems (Amazon, Flipkart), internet search, personalized medicine</a:t>
            </a:r>
          </a:p>
          <a:p>
            <a:r>
              <a:rPr lang="en-IN" dirty="0"/>
              <a:t>Profs especially love sorting since it helps them assign grades!</a:t>
            </a:r>
          </a:p>
          <a:p>
            <a:r>
              <a:rPr lang="en-IN" dirty="0"/>
              <a:t>Sorting can also make other (less fancy) operations very simple</a:t>
            </a:r>
          </a:p>
          <a:p>
            <a:r>
              <a:rPr lang="en-IN" dirty="0"/>
              <a:t>Agenda for the next couple of lectures</a:t>
            </a:r>
          </a:p>
          <a:p>
            <a:pPr lvl="1"/>
            <a:r>
              <a:rPr lang="en-IN" dirty="0"/>
              <a:t>Look at a few applications of sorting</a:t>
            </a:r>
          </a:p>
          <a:p>
            <a:pPr lvl="1"/>
            <a:r>
              <a:rPr lang="en-IN" dirty="0"/>
              <a:t>Look at a few efficient techniques of sorting</a:t>
            </a:r>
          </a:p>
          <a:p>
            <a:pPr lvl="1"/>
            <a:r>
              <a:rPr lang="en-IN" dirty="0"/>
              <a:t>Get introduced to the </a:t>
            </a:r>
            <a:r>
              <a:rPr lang="en-IN" dirty="0">
                <a:solidFill>
                  <a:srgbClr val="FF0000"/>
                </a:solidFill>
              </a:rPr>
              <a:t>divide and conquer </a:t>
            </a:r>
            <a:r>
              <a:rPr lang="en-IN" dirty="0"/>
              <a:t>technique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Nexa Book" panose="02000000000000000000" pitchFamily="2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356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 useful application of sorting</a:t>
            </a:r>
            <a:br>
              <a:rPr lang="en-IN" dirty="0"/>
            </a:br>
            <a:br>
              <a:rPr lang="en-IN" dirty="0"/>
            </a:br>
            <a:r>
              <a:rPr lang="en-IN" u="sng" dirty="0">
                <a:solidFill>
                  <a:srgbClr val="FF0000"/>
                </a:solidFill>
              </a:rPr>
              <a:t>Search</a:t>
            </a:r>
            <a:r>
              <a:rPr lang="en-IN" dirty="0"/>
              <a:t> in Sorted Arrays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D88A9-5B8B-4CFE-9098-C79CBACC18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Nexa Bold Regular" panose="02000000000000000000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Nexa Bold Regular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087841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8224</TotalTime>
  <Words>1985</Words>
  <Application>Microsoft Office PowerPoint</Application>
  <PresentationFormat>Widescreen</PresentationFormat>
  <Paragraphs>259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Cambria Math</vt:lpstr>
      <vt:lpstr>Century</vt:lpstr>
      <vt:lpstr>Garamond</vt:lpstr>
      <vt:lpstr>Lucida Sans Typewriter</vt:lpstr>
      <vt:lpstr>Nexa Bold Regular</vt:lpstr>
      <vt:lpstr>Nexa Book</vt:lpstr>
      <vt:lpstr>Nexa Book Italic</vt:lpstr>
      <vt:lpstr>Verdana</vt:lpstr>
      <vt:lpstr>1_Office Theme</vt:lpstr>
      <vt:lpstr>Office Theme</vt:lpstr>
      <vt:lpstr>ESC101: Fundamentals of Computing</vt:lpstr>
      <vt:lpstr>Announcement</vt:lpstr>
      <vt:lpstr>Into the last 2 weeks of the semester..</vt:lpstr>
      <vt:lpstr>What is Sorting?</vt:lpstr>
      <vt:lpstr>Your mind</vt:lpstr>
      <vt:lpstr>Internet Searches</vt:lpstr>
      <vt:lpstr>Email Clients</vt:lpstr>
      <vt:lpstr>Applications of Sorting</vt:lpstr>
      <vt:lpstr>A useful application of sorting  Search in Sorted Arrays</vt:lpstr>
      <vt:lpstr>Brute Force Search</vt:lpstr>
      <vt:lpstr>Binary Search</vt:lpstr>
      <vt:lpstr>Binary Search</vt:lpstr>
      <vt:lpstr>Binary Search</vt:lpstr>
      <vt:lpstr>Binary Search</vt:lpstr>
      <vt:lpstr>Binary Search</vt:lpstr>
      <vt:lpstr>Asymptotic Time Complexity</vt:lpstr>
      <vt:lpstr>Asymptotic Time Complexity</vt:lpstr>
      <vt:lpstr>Big-Oh Notation</vt:lpstr>
      <vt:lpstr>Exercises</vt:lpstr>
      <vt:lpstr>Back to Sorting..</vt:lpstr>
      <vt:lpstr>Sorting Algorithms</vt:lpstr>
      <vt:lpstr>Bubble Sort</vt:lpstr>
      <vt:lpstr>Bubble Sort</vt:lpstr>
      <vt:lpstr>Sorting Algorithms</vt:lpstr>
      <vt:lpstr>Selection Sort</vt:lpstr>
      <vt:lpstr>Next Class..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Piyush Rai</dc:creator>
  <cp:lastModifiedBy>Piyush Rai</cp:lastModifiedBy>
  <cp:revision>417</cp:revision>
  <dcterms:created xsi:type="dcterms:W3CDTF">2017-08-01T15:26:12Z</dcterms:created>
  <dcterms:modified xsi:type="dcterms:W3CDTF">2019-11-05T07:50:47Z</dcterms:modified>
</cp:coreProperties>
</file>

<file path=docProps/thumbnail.jpeg>
</file>